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617" r:id="rId3"/>
    <p:sldId id="618" r:id="rId4"/>
    <p:sldId id="619" r:id="rId5"/>
    <p:sldId id="620" r:id="rId6"/>
    <p:sldId id="616" r:id="rId7"/>
    <p:sldId id="622" r:id="rId8"/>
    <p:sldId id="621" r:id="rId9"/>
    <p:sldId id="623" r:id="rId10"/>
    <p:sldId id="624" r:id="rId11"/>
    <p:sldId id="625" r:id="rId12"/>
    <p:sldId id="627" r:id="rId13"/>
    <p:sldId id="632" r:id="rId14"/>
    <p:sldId id="633" r:id="rId15"/>
    <p:sldId id="628" r:id="rId16"/>
    <p:sldId id="629" r:id="rId17"/>
    <p:sldId id="634" r:id="rId18"/>
    <p:sldId id="635" r:id="rId19"/>
    <p:sldId id="630" r:id="rId20"/>
    <p:sldId id="631" r:id="rId21"/>
    <p:sldId id="638" r:id="rId22"/>
    <p:sldId id="636" r:id="rId23"/>
    <p:sldId id="63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80" d="100"/>
          <a:sy n="80" d="100"/>
        </p:scale>
        <p:origin x="4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3620"/>
          <a:stretch/>
        </p:blipFill>
        <p:spPr>
          <a:xfrm>
            <a:off x="-1" y="0"/>
            <a:ext cx="11983453" cy="18047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8095"/>
          <a:stretch/>
        </p:blipFill>
        <p:spPr>
          <a:xfrm>
            <a:off x="-1" y="0"/>
            <a:ext cx="11983453" cy="42351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983453" cy="684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77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Start lesbrief economische crisis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Let op! Je kan deze toets niet herkansen.</a:t>
            </a:r>
          </a:p>
          <a:p>
            <a:r>
              <a:rPr lang="nl-NL" sz="2500" dirty="0" smtClean="0"/>
              <a:t>Aardig wat leeswerk! Je krijgt daar tijd voor (soms).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69498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crisis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Vaak gemeten door BBP met elkaar te vergelijken.</a:t>
            </a:r>
          </a:p>
          <a:p>
            <a:r>
              <a:rPr lang="nl-NL" sz="2500" dirty="0" smtClean="0"/>
              <a:t>2 kwartalen op rij een daling </a:t>
            </a:r>
            <a:r>
              <a:rPr lang="nl-NL" sz="2500" dirty="0" smtClean="0">
                <a:sym typeface="Wingdings" panose="05000000000000000000" pitchFamily="2" charset="2"/>
              </a:rPr>
              <a:t> recessie. (terugval van de economie)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BBP op zich niet meetbaar hoe het met de economie gaat namelijk.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Houd geen rekening met groei bevolking, houd soms geen rekening met inflatie.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17029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315" y="165100"/>
            <a:ext cx="9901989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lees paragraaf 1.1 en maak </a:t>
            </a:r>
            <a:r>
              <a:rPr lang="nl-NL" dirty="0" smtClean="0"/>
              <a:t>opgave 1.1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1.1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7 minuten de tijd inclusief lezen paragraaf 1.1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865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49299"/>
          <a:stretch/>
        </p:blipFill>
        <p:spPr>
          <a:xfrm>
            <a:off x="0" y="0"/>
            <a:ext cx="12192000" cy="15761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310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84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vermogensmarkt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3335" y="1506829"/>
            <a:ext cx="8990667" cy="453453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Markt waar vermogen wordt aangeboden.</a:t>
            </a:r>
          </a:p>
          <a:p>
            <a:endParaRPr lang="nl-NL" sz="2500" dirty="0"/>
          </a:p>
          <a:p>
            <a:r>
              <a:rPr lang="nl-NL" sz="2500" dirty="0" smtClean="0"/>
              <a:t>Aanbieders: spaarders.</a:t>
            </a:r>
          </a:p>
          <a:p>
            <a:r>
              <a:rPr lang="nl-NL" sz="2500" dirty="0" smtClean="0"/>
              <a:t>Vragers: bedrijven die willen investeren, gezinnen die willen lenen, overheid die tekorten bij leent.</a:t>
            </a:r>
          </a:p>
          <a:p>
            <a:endParaRPr lang="nl-NL" sz="2500" dirty="0"/>
          </a:p>
          <a:p>
            <a:r>
              <a:rPr lang="nl-NL" sz="2500" dirty="0" smtClean="0"/>
              <a:t>Hoe meer wordt gespaard, blijkbaar hoe minder er wordt geconsumeerd. Spaarquote (gedeelte van je inkomen dat je spaart indicator hoe het met de economie gaat)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578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vermogensmarkt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2 deelmarkten. </a:t>
            </a:r>
          </a:p>
          <a:p>
            <a:r>
              <a:rPr lang="nl-NL" sz="2500" dirty="0" smtClean="0"/>
              <a:t>Geld markt: korte termijn</a:t>
            </a:r>
          </a:p>
          <a:p>
            <a:r>
              <a:rPr lang="nl-NL" sz="2500" dirty="0" smtClean="0"/>
              <a:t>Kapitaal markt: lange termijn.</a:t>
            </a:r>
          </a:p>
        </p:txBody>
      </p:sp>
    </p:spTree>
    <p:extLst>
      <p:ext uri="{BB962C8B-B14F-4D97-AF65-F5344CB8AC3E}">
        <p14:creationId xmlns:p14="http://schemas.microsoft.com/office/powerpoint/2010/main" val="46231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315" y="165100"/>
            <a:ext cx="9901989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lees paragraaf 1.2 (tot opgave 1.4) en maak </a:t>
            </a:r>
            <a:r>
              <a:rPr lang="nl-NL" dirty="0" smtClean="0"/>
              <a:t>opgave 1.2 t/m 1.4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</a:t>
            </a:r>
            <a:r>
              <a:rPr lang="nl-NL" sz="2500" dirty="0" smtClean="0"/>
              <a:t> minuten de tijd inclusief lezen paragraaf 1.2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48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551"/>
          <a:stretch/>
        </p:blipFill>
        <p:spPr>
          <a:xfrm>
            <a:off x="-1" y="0"/>
            <a:ext cx="11682663" cy="15400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2643"/>
          <a:stretch/>
        </p:blipFill>
        <p:spPr>
          <a:xfrm>
            <a:off x="-1" y="0"/>
            <a:ext cx="11682663" cy="256272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4579"/>
          <a:stretch/>
        </p:blipFill>
        <p:spPr>
          <a:xfrm>
            <a:off x="-1" y="0"/>
            <a:ext cx="11682663" cy="380197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5637"/>
          <a:stretch/>
        </p:blipFill>
        <p:spPr>
          <a:xfrm>
            <a:off x="-1" y="0"/>
            <a:ext cx="11682663" cy="510138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r="36766" b="7573"/>
          <a:stretch/>
        </p:blipFill>
        <p:spPr>
          <a:xfrm>
            <a:off x="0" y="0"/>
            <a:ext cx="7387390" cy="6340642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7749"/>
          <a:stretch/>
        </p:blipFill>
        <p:spPr>
          <a:xfrm>
            <a:off x="-1" y="0"/>
            <a:ext cx="11682663" cy="632861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r="36972" b="908"/>
          <a:stretch/>
        </p:blipFill>
        <p:spPr>
          <a:xfrm>
            <a:off x="-1" y="0"/>
            <a:ext cx="7363327" cy="679784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682663" cy="686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84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tijdsvoorkeur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500" dirty="0" smtClean="0"/>
              <a:t>Stel er is geen inflatie.</a:t>
            </a:r>
          </a:p>
          <a:p>
            <a:r>
              <a:rPr lang="nl-NL" sz="2500" dirty="0" smtClean="0"/>
              <a:t>100 euro nu of 100 euro over 2 jaar?</a:t>
            </a:r>
          </a:p>
          <a:p>
            <a:endParaRPr lang="nl-NL" sz="2500" dirty="0"/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Toekomst is onzeker.</a:t>
            </a:r>
          </a:p>
          <a:p>
            <a:endParaRPr lang="nl-NL" sz="2500" dirty="0" smtClean="0"/>
          </a:p>
          <a:p>
            <a:r>
              <a:rPr lang="nl-NL" sz="2500" dirty="0" smtClean="0"/>
              <a:t>Verklaard rente.</a:t>
            </a:r>
          </a:p>
          <a:p>
            <a:r>
              <a:rPr lang="nl-NL" sz="2500" dirty="0" smtClean="0"/>
              <a:t>Leg uit </a:t>
            </a:r>
            <a:r>
              <a:rPr lang="nl-NL" sz="2500" dirty="0" err="1" smtClean="0"/>
              <a:t>kaj</a:t>
            </a:r>
            <a:r>
              <a:rPr lang="nl-NL" sz="2500" dirty="0"/>
              <a:t>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7573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Aankomende 2 lessen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Nabespreken toets + oefenopgave</a:t>
            </a:r>
          </a:p>
          <a:p>
            <a:r>
              <a:rPr lang="nl-NL" sz="2500" dirty="0" smtClean="0"/>
              <a:t>Les 2: 1.1 t/m 1.6 (introductie)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06028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Reële </a:t>
            </a:r>
            <a:r>
              <a:rPr lang="nl-NL" dirty="0" smtClean="0"/>
              <a:t>rente.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Wordt rekening </a:t>
            </a:r>
            <a:r>
              <a:rPr lang="nl-NL" sz="2500" dirty="0" smtClean="0"/>
              <a:t>gehouden met de inflatie. </a:t>
            </a:r>
          </a:p>
          <a:p>
            <a:r>
              <a:rPr lang="nl-NL" sz="2500" dirty="0" smtClean="0"/>
              <a:t>Uitrekenen via indexcijfers.</a:t>
            </a:r>
          </a:p>
          <a:p>
            <a:r>
              <a:rPr lang="nl-NL" sz="2500" dirty="0" smtClean="0"/>
              <a:t>Dus stel rente = 15%, inflatie is 12% dan is de reëel rente:</a:t>
            </a:r>
          </a:p>
          <a:p>
            <a:r>
              <a:rPr lang="nl-NL" sz="2500" dirty="0" smtClean="0"/>
              <a:t>(115/112) * 100 = 102,68 = reële rente van 2,68%</a:t>
            </a:r>
          </a:p>
        </p:txBody>
      </p:sp>
    </p:spTree>
    <p:extLst>
      <p:ext uri="{BB962C8B-B14F-4D97-AF65-F5344CB8AC3E}">
        <p14:creationId xmlns:p14="http://schemas.microsoft.com/office/powerpoint/2010/main" val="40408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Risico’s van beleggen.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2663" y="1287379"/>
            <a:ext cx="9021339" cy="4753983"/>
          </a:xfrm>
        </p:spPr>
        <p:txBody>
          <a:bodyPr>
            <a:normAutofit fontScale="92500" lnSpcReduction="10000"/>
          </a:bodyPr>
          <a:lstStyle/>
          <a:p>
            <a:r>
              <a:rPr lang="nl-NL" sz="2500" dirty="0" smtClean="0"/>
              <a:t>Inflatie risico: risico dat de lener heeft dat de inflatie veranderd en daardoor ze lening meer/minder waard wordt.</a:t>
            </a:r>
          </a:p>
          <a:p>
            <a:r>
              <a:rPr lang="nl-NL" sz="2500" dirty="0" smtClean="0"/>
              <a:t>Stel ik leen 1000 euro = 800 hamburgers bij de burgerking</a:t>
            </a:r>
          </a:p>
          <a:p>
            <a:r>
              <a:rPr lang="nl-NL" sz="2500" dirty="0" smtClean="0"/>
              <a:t>Na 5 jaar moet ik het terug betalen (aflossen), en is de hamburger zo gestegen in prijs dat ik van deze 1000 euro nog maar 600 hamburgers kan kopen.</a:t>
            </a:r>
          </a:p>
          <a:p>
            <a:r>
              <a:rPr lang="nl-NL" sz="2500" dirty="0" smtClean="0"/>
              <a:t>Je zou kunnen stellen, ik loop het risico dat ik 800 hamburgers uitleen en er na 5 jaar 600 terug krijg.</a:t>
            </a:r>
            <a:endParaRPr lang="nl-NL" sz="2500" dirty="0"/>
          </a:p>
          <a:p>
            <a:r>
              <a:rPr lang="nl-NL" sz="2500" dirty="0" smtClean="0"/>
              <a:t>Debiteurrisico</a:t>
            </a:r>
            <a:r>
              <a:rPr lang="nl-NL" sz="2500" dirty="0"/>
              <a:t>: risico dat de geldschieter heeft dat die ze geld niet meer terug ziet</a:t>
            </a:r>
            <a:r>
              <a:rPr lang="nl-NL" sz="2500" dirty="0" smtClean="0"/>
              <a:t>.</a:t>
            </a:r>
          </a:p>
          <a:p>
            <a:r>
              <a:rPr lang="nl-NL" sz="2500" dirty="0" smtClean="0"/>
              <a:t>Rente wordt bepaald door vraag/aanbod en risico.</a:t>
            </a:r>
          </a:p>
          <a:p>
            <a:r>
              <a:rPr lang="nl-NL" sz="2500" dirty="0" smtClean="0"/>
              <a:t>Hoe hoger het risico = hoe hoger de rente.</a:t>
            </a:r>
            <a:endParaRPr lang="nl-NL" sz="25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8893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315" y="165100"/>
            <a:ext cx="9901989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lees paragraaf 1.2 (tot en met bladzijde 9) en maak </a:t>
            </a:r>
            <a:r>
              <a:rPr lang="nl-NL" dirty="0" smtClean="0"/>
              <a:t>opgave 1.5 t/m 1.6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</a:t>
            </a:r>
            <a:r>
              <a:rPr lang="nl-NL" sz="2500" dirty="0" smtClean="0"/>
              <a:t> minuten de tijd inclusief lezen paragraaf 1.2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187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186"/>
          <a:stretch/>
        </p:blipFill>
        <p:spPr>
          <a:xfrm>
            <a:off x="0" y="0"/>
            <a:ext cx="12192000" cy="107081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774"/>
          <a:stretch/>
        </p:blipFill>
        <p:spPr>
          <a:xfrm>
            <a:off x="0" y="-1"/>
            <a:ext cx="12192000" cy="205740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2363"/>
          <a:stretch/>
        </p:blipFill>
        <p:spPr>
          <a:xfrm>
            <a:off x="0" y="-1"/>
            <a:ext cx="12192000" cy="286351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8753"/>
          <a:stretch/>
        </p:blipFill>
        <p:spPr>
          <a:xfrm>
            <a:off x="0" y="0"/>
            <a:ext cx="12192000" cy="368166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3333"/>
          <a:stretch/>
        </p:blipFill>
        <p:spPr>
          <a:xfrm>
            <a:off x="0" y="-1"/>
            <a:ext cx="12192000" cy="52096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01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77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9232"/>
          <a:stretch/>
        </p:blipFill>
        <p:spPr>
          <a:xfrm>
            <a:off x="0" y="0"/>
            <a:ext cx="12192000" cy="6617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9052"/>
          <a:stretch/>
        </p:blipFill>
        <p:spPr>
          <a:xfrm>
            <a:off x="0" y="0"/>
            <a:ext cx="12192000" cy="128738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9459"/>
          <a:stretch/>
        </p:blipFill>
        <p:spPr>
          <a:xfrm>
            <a:off x="0" y="-1"/>
            <a:ext cx="12192000" cy="187692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54776"/>
          <a:stretch/>
        </p:blipFill>
        <p:spPr>
          <a:xfrm>
            <a:off x="0" y="0"/>
            <a:ext cx="12192000" cy="277929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5966"/>
          <a:stretch/>
        </p:blipFill>
        <p:spPr>
          <a:xfrm>
            <a:off x="0" y="-1"/>
            <a:ext cx="12192000" cy="3320717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31478"/>
          <a:stretch/>
        </p:blipFill>
        <p:spPr>
          <a:xfrm>
            <a:off x="0" y="0"/>
            <a:ext cx="12192000" cy="421105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7382"/>
          <a:stretch/>
        </p:blipFill>
        <p:spPr>
          <a:xfrm>
            <a:off x="0" y="-1"/>
            <a:ext cx="12192000" cy="507732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14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1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574"/>
          <a:stretch/>
        </p:blipFill>
        <p:spPr>
          <a:xfrm>
            <a:off x="0" y="0"/>
            <a:ext cx="12192000" cy="8903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5389"/>
          <a:stretch/>
        </p:blipFill>
        <p:spPr>
          <a:xfrm>
            <a:off x="0" y="0"/>
            <a:ext cx="12192000" cy="16723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9204"/>
          <a:stretch/>
        </p:blipFill>
        <p:spPr>
          <a:xfrm>
            <a:off x="0" y="0"/>
            <a:ext cx="12192000" cy="245444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3019"/>
          <a:stretch/>
        </p:blipFill>
        <p:spPr>
          <a:xfrm>
            <a:off x="0" y="0"/>
            <a:ext cx="12192000" cy="323649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83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86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87826"/>
          <a:stretch/>
        </p:blipFill>
        <p:spPr>
          <a:xfrm>
            <a:off x="0" y="-1"/>
            <a:ext cx="12192000" cy="806117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3473"/>
          <a:stretch/>
        </p:blipFill>
        <p:spPr>
          <a:xfrm>
            <a:off x="0" y="0"/>
            <a:ext cx="12192000" cy="175661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9300"/>
          <a:stretch/>
        </p:blipFill>
        <p:spPr>
          <a:xfrm>
            <a:off x="0" y="-1"/>
            <a:ext cx="12192000" cy="26950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6945"/>
          <a:stretch/>
        </p:blipFill>
        <p:spPr>
          <a:xfrm>
            <a:off x="0" y="0"/>
            <a:ext cx="12192000" cy="3513222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8224"/>
          <a:stretch/>
        </p:blipFill>
        <p:spPr>
          <a:xfrm>
            <a:off x="0" y="0"/>
            <a:ext cx="12192000" cy="409073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8048"/>
          <a:stretch/>
        </p:blipFill>
        <p:spPr>
          <a:xfrm>
            <a:off x="0" y="0"/>
            <a:ext cx="12192000" cy="476450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16602"/>
          <a:stretch/>
        </p:blipFill>
        <p:spPr>
          <a:xfrm>
            <a:off x="0" y="0"/>
            <a:ext cx="12192000" cy="5522496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62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81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oefenopgave/introductieopgave 1.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Daarna maken we introductieopgave 2, gaan we morgen starten met lesbrief.</a:t>
            </a:r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45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1409"/>
          <a:stretch/>
        </p:blipFill>
        <p:spPr>
          <a:xfrm>
            <a:off x="0" y="0"/>
            <a:ext cx="8482263" cy="12994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481"/>
          <a:stretch/>
        </p:blipFill>
        <p:spPr>
          <a:xfrm>
            <a:off x="0" y="1"/>
            <a:ext cx="8482263" cy="29718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1128"/>
          <a:stretch/>
        </p:blipFill>
        <p:spPr>
          <a:xfrm>
            <a:off x="0" y="1"/>
            <a:ext cx="8482263" cy="41148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19610"/>
          <a:stretch/>
        </p:blipFill>
        <p:spPr>
          <a:xfrm>
            <a:off x="0" y="0"/>
            <a:ext cx="8482263" cy="56187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482263" cy="698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574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65100"/>
            <a:ext cx="8931102" cy="1777331"/>
          </a:xfrm>
        </p:spPr>
        <p:txBody>
          <a:bodyPr>
            <a:normAutofit/>
          </a:bodyPr>
          <a:lstStyle/>
          <a:p>
            <a:r>
              <a:rPr lang="nl-NL" dirty="0" smtClean="0"/>
              <a:t>Maak </a:t>
            </a:r>
            <a:r>
              <a:rPr lang="nl-NL" dirty="0" smtClean="0"/>
              <a:t>oefenopgave/introductieopgave 2.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0316" y="1263317"/>
            <a:ext cx="5149516" cy="55104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Het is klaar voor vandaag, goed werk jij!</a:t>
            </a:r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3" y="19424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3" y="19424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2" y="19256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2" y="19424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2" y="19975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92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045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0" y="20249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03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4787"/>
          <a:stretch/>
        </p:blipFill>
        <p:spPr>
          <a:xfrm>
            <a:off x="0" y="-1"/>
            <a:ext cx="12192000" cy="279132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7698"/>
          <a:stretch/>
        </p:blipFill>
        <p:spPr>
          <a:xfrm>
            <a:off x="0" y="-1"/>
            <a:ext cx="12192000" cy="446371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17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56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2673</TotalTime>
  <Words>553</Words>
  <Application>Microsoft Office PowerPoint</Application>
  <PresentationFormat>Breedbeeld</PresentationFormat>
  <Paragraphs>134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8" baseType="lpstr">
      <vt:lpstr>Arial</vt:lpstr>
      <vt:lpstr>Trebuchet MS</vt:lpstr>
      <vt:lpstr>Wingdings</vt:lpstr>
      <vt:lpstr>Wingdings 3</vt:lpstr>
      <vt:lpstr>Facet</vt:lpstr>
      <vt:lpstr>Welkom VWO 5.</vt:lpstr>
      <vt:lpstr>Aankomende 2 lessen </vt:lpstr>
      <vt:lpstr>PowerPoint-presentatie</vt:lpstr>
      <vt:lpstr>PowerPoint-presentatie</vt:lpstr>
      <vt:lpstr>PowerPoint-presentatie</vt:lpstr>
      <vt:lpstr>Maak oefenopgave/introductieopgave 1.</vt:lpstr>
      <vt:lpstr>PowerPoint-presentatie</vt:lpstr>
      <vt:lpstr>Maak oefenopgave/introductieopgave 2.</vt:lpstr>
      <vt:lpstr>PowerPoint-presentatie</vt:lpstr>
      <vt:lpstr>PowerPoint-presentatie</vt:lpstr>
      <vt:lpstr>Start lesbrief economische crisis </vt:lpstr>
      <vt:lpstr>crisis</vt:lpstr>
      <vt:lpstr>Maak lees paragraaf 1.1 en maak opgave 1.1</vt:lpstr>
      <vt:lpstr>PowerPoint-presentatie</vt:lpstr>
      <vt:lpstr>vermogensmarkt</vt:lpstr>
      <vt:lpstr>vermogensmarkt</vt:lpstr>
      <vt:lpstr>Maak lees paragraaf 1.2 (tot opgave 1.4) en maak opgave 1.2 t/m 1.4</vt:lpstr>
      <vt:lpstr>PowerPoint-presentatie</vt:lpstr>
      <vt:lpstr>tijdsvoorkeur</vt:lpstr>
      <vt:lpstr>Reële rente. </vt:lpstr>
      <vt:lpstr>Risico’s van beleggen.</vt:lpstr>
      <vt:lpstr>Maak lees paragraaf 1.2 (tot en met bladzijde 9) en maak opgave 1.5 t/m 1.6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277</cp:revision>
  <dcterms:created xsi:type="dcterms:W3CDTF">2017-08-27T09:00:36Z</dcterms:created>
  <dcterms:modified xsi:type="dcterms:W3CDTF">2018-04-03T06:20:07Z</dcterms:modified>
</cp:coreProperties>
</file>